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21"/>
  </p:notesMasterIdLst>
  <p:sldIdLst>
    <p:sldId id="276" r:id="rId6"/>
    <p:sldId id="290" r:id="rId7"/>
    <p:sldId id="278" r:id="rId8"/>
    <p:sldId id="281" r:id="rId9"/>
    <p:sldId id="280" r:id="rId10"/>
    <p:sldId id="282" r:id="rId11"/>
    <p:sldId id="283" r:id="rId12"/>
    <p:sldId id="284" r:id="rId13"/>
    <p:sldId id="285" r:id="rId14"/>
    <p:sldId id="286" r:id="rId15"/>
    <p:sldId id="289" r:id="rId16"/>
    <p:sldId id="279" r:id="rId17"/>
    <p:sldId id="287" r:id="rId18"/>
    <p:sldId id="288" r:id="rId19"/>
    <p:sldId id="269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71" d="100"/>
          <a:sy n="71" d="100"/>
        </p:scale>
        <p:origin x="1046" y="-38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03.11.2022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944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Insert Headline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2160588"/>
            <a:ext cx="11377086" cy="40814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Text 22 pt. on first level // </a:t>
            </a:r>
            <a:r>
              <a:rPr lang="en-US" noProof="0" dirty="0"/>
              <a:t>for bullets 22 pt., text 20 pt., headline and bullets 20 pt. &gt;&gt; </a:t>
            </a:r>
            <a:r>
              <a:rPr lang="en-US" dirty="0"/>
              <a:t>Ribbon &gt; </a:t>
            </a:r>
            <a:r>
              <a:rPr lang="en-US" noProof="0" dirty="0"/>
              <a:t>Home &gt; Paragraph &gt; Increase List Level</a:t>
            </a:r>
            <a:r>
              <a:rPr lang="en-US" dirty="0"/>
              <a:t>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Truck Platoon| Moritz </a:t>
            </a:r>
            <a:r>
              <a:rPr lang="en-US" dirty="0" err="1"/>
              <a:t>Höhnel</a:t>
            </a:r>
            <a:r>
              <a:rPr lang="en-US" dirty="0"/>
              <a:t>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ZWEI-GELENK-ROBOTER</a:t>
            </a:r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Vorabgabe 09.11.2022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A721DABC-D47C-7CE6-CBF6-96CA0A9AB574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Campus Sontheim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de-DE" dirty="0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4.3 Lagrange </a:t>
            </a:r>
            <a:r>
              <a:rPr lang="en-US" b="0" dirty="0" err="1"/>
              <a:t>Gleichungen</a:t>
            </a:r>
            <a:r>
              <a:rPr lang="en-US" b="0" dirty="0"/>
              <a:t> </a:t>
            </a:r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0" dirty="0" err="1">
                <a:sym typeface="Wingdings" panose="05000000000000000000" pitchFamily="2" charset="2"/>
              </a:rPr>
              <a:t>Bewegungsgleichung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784010908"/>
                  </p:ext>
                </p:extLst>
              </p:nvPr>
            </p:nvGraphicFramePr>
            <p:xfrm>
              <a:off x="406397" y="2294957"/>
              <a:ext cx="11377092" cy="101055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(4.5.8)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(4.5.9)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784010908"/>
                  </p:ext>
                </p:extLst>
              </p:nvPr>
            </p:nvGraphicFramePr>
            <p:xfrm>
              <a:off x="406397" y="2294957"/>
              <a:ext cx="11377092" cy="101055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r="-10343" b="-98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(4.5.8)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1205" r="-10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(4.5.9)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4C0A5-9079-5DE6-7414-C1B37F821340}"/>
                  </a:ext>
                </a:extLst>
              </p:cNvPr>
              <p:cNvSpPr txBox="1"/>
              <p:nvPr/>
            </p:nvSpPr>
            <p:spPr>
              <a:xfrm>
                <a:off x="406396" y="3735749"/>
                <a:ext cx="11652925" cy="896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Lagrange </a:t>
                </a:r>
                <a:r>
                  <a:rPr lang="de-DE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Gleichung</a:t>
                </a:r>
                <a:r>
                  <a:rPr lang="en-US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2. Art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num>
                      <m:den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acc>
                              <m:accPr>
                                <m:chr m:val="̇"/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US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acc>
                          </m:den>
                        </m:f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</m:den>
                    </m:f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dirty="0"/>
                  <a:t>  	(4.6)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4C0A5-9079-5DE6-7414-C1B37F821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6" y="3735749"/>
                <a:ext cx="11652925" cy="896527"/>
              </a:xfrm>
              <a:prstGeom prst="rect">
                <a:avLst/>
              </a:prstGeom>
              <a:blipFill>
                <a:blip r:embed="rId3"/>
                <a:stretch>
                  <a:fillRect l="-314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9017C2-9438-33E5-77AD-2E10D9EEF5E1}"/>
                  </a:ext>
                </a:extLst>
              </p:cNvPr>
              <p:cNvSpPr txBox="1"/>
              <p:nvPr/>
            </p:nvSpPr>
            <p:spPr>
              <a:xfrm>
                <a:off x="406396" y="4942224"/>
                <a:ext cx="11652925" cy="1142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Bewegungsgleichung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dirty="0"/>
                  <a:t>   	(4.7)</a:t>
                </a:r>
              </a:p>
              <a:p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9017C2-9438-33E5-77AD-2E10D9EEF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6" y="4942224"/>
                <a:ext cx="11652925" cy="1142749"/>
              </a:xfrm>
              <a:prstGeom prst="rect">
                <a:avLst/>
              </a:prstGeom>
              <a:blipFill>
                <a:blip r:embed="rId4"/>
                <a:stretch>
                  <a:fillRect l="-314"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888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</a:t>
            </a:r>
            <a:r>
              <a:rPr lang="en-US" b="0" dirty="0" err="1"/>
              <a:t>Zustandsraummodell</a:t>
            </a:r>
            <a:endParaRPr lang="en-US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921648778"/>
                  </p:ext>
                </p:extLst>
              </p:nvPr>
            </p:nvGraphicFramePr>
            <p:xfrm>
              <a:off x="406396" y="2061337"/>
              <a:ext cx="11377091" cy="402659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03091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3030912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3030912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4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(4.7)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b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b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b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b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b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b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siehe (5.6))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func>
                                              <m:func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  <m:sSup>
                                              <m:sSupPr>
                                                <m:ctrlPr>
                                                  <a:rPr lang="de-DE" sz="1800" b="0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4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 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sup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func>
                                              <m:func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  <m:sSup>
                                              <m:sSupPr>
                                                <m:ctrlPr>
                                                  <a:rPr lang="de-DE" sz="1800" b="0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 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sup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𝑔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func>
                                              <m:func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𝑔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func>
                                              <m:func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+ 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(4.8)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407476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b="1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                                                                            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𝒇</m:t>
                                  </m:r>
                                </m:e>
                                <m:sup>
                                  <m: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𝒙</m:t>
                                  </m:r>
                                  <m: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,</m:t>
                                  </m:r>
                                  <m: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𝒖</m:t>
                                  </m:r>
                                </m:e>
                              </m:d>
                            </m:oMath>
                          </a14:m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b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11923287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 ;  </m:t>
                              </m:r>
                              <m:acc>
                                <m:accPr>
                                  <m:chr m:val="̇"/>
                                  <m:ctrlP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eqArr>
                                        <m:eqArrPr>
                                          <m:ctrlPr>
                                            <a:rPr lang="en-US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𝑴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⋅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(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𝒙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,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𝒖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)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  ;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𝑡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    (4.9.1)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𝜋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𝒚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r>
                                <a:rPr lang="de-DE" sz="1800" b="1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𝒙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  ;</m:t>
                              </m:r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t</m:t>
                              </m:r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 ≥0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                                     </a:t>
                          </a:r>
                          <a:r>
                            <a:rPr lang="de-DE" dirty="0"/>
                            <a:t>(4.9.2)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545738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921648778"/>
                  </p:ext>
                </p:extLst>
              </p:nvPr>
            </p:nvGraphicFramePr>
            <p:xfrm>
              <a:off x="406396" y="2061337"/>
              <a:ext cx="11377091" cy="402659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03091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3030912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3030912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10108"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b="-576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707771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6207" r="-25134" b="-39655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(4.8)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407476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>
                          <a:blip r:embed="rId2"/>
                          <a:stretch>
                            <a:fillRect t="-322388" r="-25134" b="-58656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11923287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63934" r="-25134" b="-54426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07692" r="-275654" b="-3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    (4.9.1)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201" t="-207692" r="-75453" b="-3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983607" r="-25134" b="-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545738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3A288533-171E-6795-9199-04D19BA5504C}"/>
              </a:ext>
            </a:extLst>
          </p:cNvPr>
          <p:cNvSpPr/>
          <p:nvPr/>
        </p:nvSpPr>
        <p:spPr>
          <a:xfrm rot="5400000">
            <a:off x="5023608" y="104676"/>
            <a:ext cx="108000" cy="6540648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98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Für eine erfolgreiche Modellierung in Simulink muss die Massenmatrix invertierbar sein. Zeigen Sie, dass die Massenmatrix unabhängig von den Zustandsgrößen oder der Parameter Festlegung invertierbar ist.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Bestimmen Sie allgemein die stationären Gleichungen des Systems.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Zur späteren Regelung und Bahnplanung des Roboterarms wird folgende stationäre Gleichung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 mit der Vorgabe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benötigt. Bestimmen Sie diese aus den stationären Gleichungen.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  <a:blipFill>
                <a:blip r:embed="rId2"/>
                <a:stretch>
                  <a:fillRect l="-1128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5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167580853"/>
                  </p:ext>
                </p:extLst>
              </p:nvPr>
            </p:nvGraphicFramePr>
            <p:xfrm>
              <a:off x="406397" y="1983605"/>
              <a:ext cx="7608050" cy="444335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080464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1527586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Stationären Zustand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̈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̈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in (4.7)</a:t>
                          </a:r>
                          <a:r>
                            <a:rPr lang="en-US" sz="1800" kern="1200" baseline="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baseline="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einsetzen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Einsetzen von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in (5.8.1) ergibt folgende Gleichungen: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den>
                                  </m:f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(5.2)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(5.3) in (5.2) einsetzten und nach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auflösen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arcsin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𝑠𝑖𝑛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bar>
                                                    <m:barPr>
                                                      <m:pos m:val="top"/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bar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ba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den>
                                          </m:f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167580853"/>
                  </p:ext>
                </p:extLst>
              </p:nvPr>
            </p:nvGraphicFramePr>
            <p:xfrm>
              <a:off x="406397" y="1983605"/>
              <a:ext cx="7608050" cy="444347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080464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1527586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197" b="-109672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7460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4098" r="-25150" b="-3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34906" r="-25150" b="-3584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5287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12791" r="-25150" b="-3418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(5.2)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4121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648529" r="-25150" b="-3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666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62727" r="-25150" b="-1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33621" r="-25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1712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5.2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809936136"/>
                  </p:ext>
                </p:extLst>
              </p:nvPr>
            </p:nvGraphicFramePr>
            <p:xfrm>
              <a:off x="406396" y="2061337"/>
              <a:ext cx="11377091" cy="401142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𝝋</m:t>
                                  </m:r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de-DE" sz="1800" b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 zeigen: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)≠0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  <m: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          =</m:t>
                              </m:r>
                              <m:sSubSup>
                                <m:sSubSup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(1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0≤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≤1</m:t>
                                  </m:r>
                                </m:e>
                              </m:func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gilt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func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Weiterhin gilt für alle Parameter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Damit ist auch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de-DE" sz="18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de-DE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de-DE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de-DE" sz="1800" b="0" kern="1200" dirty="0">
                            <a:solidFill>
                              <a:schemeClr val="tx1"/>
                            </a:solidFill>
                            <a:effectLst/>
                            <a:sym typeface="Wingdings" panose="05000000000000000000" pitchFamily="2" charset="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809936136"/>
                  </p:ext>
                </p:extLst>
              </p:nvPr>
            </p:nvGraphicFramePr>
            <p:xfrm>
              <a:off x="406396" y="2061337"/>
              <a:ext cx="11377091" cy="40704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7149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25134" b="-4709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91803" r="-25134" b="-8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834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82540" r="-25134" b="-67777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4017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65152" r="-25134" b="-54697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3279" r="-25134" b="-4918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603279" r="-25134" b="-3918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703279" r="-25134" b="-2918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7149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70940" r="-251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97919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	mgrosse@stud.hs-heilbronn.de</a:t>
            </a:r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BAB28-9299-A5B3-6AA3-7EC0902C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6B1F-A6E6-1B6E-D89A-4C697B23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F1D93-7AA6-2E04-3D65-F58B6844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9E8E52-2F53-914F-675D-C5B23907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E695A-3CAF-80E1-0CBA-23C2B044CDC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745203" lvl="1" indent="-457200">
              <a:buFont typeface="+mj-lt"/>
              <a:buAutoNum type="arabicPeriod"/>
            </a:pPr>
            <a:r>
              <a:rPr lang="de-DE" dirty="0"/>
              <a:t>Aufgabenstellung </a:t>
            </a:r>
          </a:p>
          <a:p>
            <a:pPr marL="745203" lvl="1" indent="-457200">
              <a:buFont typeface="+mj-lt"/>
              <a:buAutoNum type="arabicPeriod"/>
            </a:pPr>
            <a:r>
              <a:rPr lang="de-DE" dirty="0"/>
              <a:t>Modellannahmen</a:t>
            </a:r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Eingangs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endParaRPr lang="en-US" dirty="0"/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Modellbildung</a:t>
            </a:r>
            <a:endParaRPr lang="en-US" dirty="0"/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4.1</a:t>
            </a:r>
            <a:r>
              <a:rPr lang="de-DE" dirty="0"/>
              <a:t>	   Physikalisches Ersatzschaltbild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4.2</a:t>
            </a:r>
            <a:r>
              <a:rPr lang="de-DE" dirty="0"/>
              <a:t>    Energetische Gleichungen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4.3</a:t>
            </a:r>
            <a:r>
              <a:rPr lang="de-DE" dirty="0"/>
              <a:t>    Lagrange </a:t>
            </a:r>
            <a:r>
              <a:rPr lang="de-DE" dirty="0" err="1"/>
              <a:t>Gleichungen</a:t>
            </a:r>
            <a:r>
              <a:rPr lang="de-DE" dirty="0" err="1">
                <a:sym typeface="Wingdings" panose="05000000000000000000" pitchFamily="2" charset="2"/>
              </a:rPr>
              <a:t>Bewegungsgleichung</a:t>
            </a:r>
            <a:endParaRPr lang="de-DE" dirty="0">
              <a:sym typeface="Wingdings" panose="05000000000000000000" pitchFamily="2" charset="2"/>
            </a:endParaRP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4.4</a:t>
            </a:r>
            <a:r>
              <a:rPr lang="de-DE" dirty="0">
                <a:sym typeface="Wingdings" panose="05000000000000000000" pitchFamily="2" charset="2"/>
              </a:rPr>
              <a:t>    Zustandsraummodell</a:t>
            </a:r>
          </a:p>
          <a:p>
            <a:pPr marL="745203" lvl="1" indent="-457200">
              <a:buAutoNum type="arabicPeriod"/>
            </a:pPr>
            <a:r>
              <a:rPr lang="de-DE" dirty="0"/>
              <a:t>Aufgabe zur Vorabgabe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5.1</a:t>
            </a:r>
            <a:r>
              <a:rPr lang="de-DE" dirty="0"/>
              <a:t>    Stationärer Zustand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en-US" b="0" dirty="0">
                <a:solidFill>
                  <a:schemeClr val="accent1"/>
                </a:solidFill>
              </a:rPr>
              <a:t>5.2</a:t>
            </a:r>
            <a:r>
              <a:rPr lang="en-US" b="0" dirty="0"/>
              <a:t>   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  <a:endParaRPr lang="de-DE" dirty="0"/>
          </a:p>
          <a:p>
            <a:pPr marL="745203" lvl="1" indent="-457200">
              <a:buAutoNum type="arabicPeriod"/>
            </a:pPr>
            <a:endParaRPr lang="de-DE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8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en-US" dirty="0" err="1"/>
              <a:t>Aufgabenstellung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Projektziele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r>
              <a:rPr lang="en-US" sz="1800" dirty="0" err="1"/>
              <a:t>Modellbildung</a:t>
            </a:r>
            <a:r>
              <a:rPr lang="en-US" sz="1800" dirty="0"/>
              <a:t> und Simulation </a:t>
            </a:r>
            <a:r>
              <a:rPr lang="en-US" sz="1800" dirty="0" err="1"/>
              <a:t>eines</a:t>
            </a:r>
            <a:r>
              <a:rPr lang="en-US" sz="1800" dirty="0"/>
              <a:t> Zwei-</a:t>
            </a:r>
            <a:r>
              <a:rPr lang="en-US" sz="1800" dirty="0" err="1"/>
              <a:t>Gelenk</a:t>
            </a:r>
            <a:r>
              <a:rPr lang="en-US" sz="1800" dirty="0"/>
              <a:t>-</a:t>
            </a:r>
            <a:r>
              <a:rPr lang="en-US" sz="1800" dirty="0" err="1"/>
              <a:t>Roboters</a:t>
            </a:r>
            <a:endParaRPr lang="en-US" sz="1800" dirty="0"/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2. </a:t>
            </a:r>
            <a:r>
              <a:rPr lang="en-US" dirty="0" err="1"/>
              <a:t>Modellannahmen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3818"/>
            <a:ext cx="11377092" cy="4083052"/>
          </a:xfrm>
        </p:spPr>
        <p:txBody>
          <a:bodyPr/>
          <a:lstStyle/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Roboterarme sind masselos.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Massen konzentrieren sich in den Antriebsmotoren und am Greifer.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Robotergelenke sind reibungslos.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 wird angetrieben durch zwei Elektromotoren jeweils in der Schulter und im Ellenbogen, die die Drehmomente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1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und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2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erzeugen.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5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0584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𝑁𝑚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28575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aseline="-25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7150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58586" r="-185965" b="-1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58586" b="-1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158586" r="-185965" b="-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158586" b="-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74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79452" r="-281739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79452" r="-100000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79452" b="-4123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154118" r="-281739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154118" r="-100000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154118" b="-25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222680" r="-281739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222680" r="-100000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222680" b="-1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322680" r="-281739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322680" r="-100000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322680" b="-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4978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 </a:t>
            </a:r>
            <a:r>
              <a:rPr lang="en-US" dirty="0" err="1"/>
              <a:t>Zustands</a:t>
            </a:r>
            <a:r>
              <a:rPr lang="en-US" dirty="0"/>
              <a:t>-, </a:t>
            </a:r>
            <a:r>
              <a:rPr lang="en-US" dirty="0" err="1"/>
              <a:t>Ausgangssignale</a:t>
            </a:r>
            <a:r>
              <a:rPr lang="en-US" dirty="0"/>
              <a:t>, Parameter und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8759369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9.81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8759369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73977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1739" t="-90426" r="-281739" b="-36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480" t="-90426" r="-100000" b="-36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480" t="-90426" b="-3638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1739" t="-213095" r="-281739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480" t="-213095" r="-100000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480" t="-213095" b="-3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1739" t="-309412" r="-281739" b="-2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480" t="-309412" r="-100000" b="-2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480" t="-309412" b="-20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1739" t="-414286" r="-281739" b="-105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480" t="-414286" r="-100000" b="-105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480" t="-414286" b="-105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1739" t="-508235" r="-281739" b="-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480" t="-508235" r="-100000" b="-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480" t="-508235" b="-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325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4.1 </a:t>
            </a:r>
            <a:r>
              <a:rPr lang="en-US" b="0" dirty="0" err="1"/>
              <a:t>Physikalisches</a:t>
            </a:r>
            <a:r>
              <a:rPr lang="en-US" b="0" dirty="0"/>
              <a:t> </a:t>
            </a:r>
            <a:r>
              <a:rPr lang="en-US" b="0" dirty="0" err="1"/>
              <a:t>Ersatzschaltbild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5E189AC-D542-B93A-F127-05CEABF1E5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844" y="2252183"/>
            <a:ext cx="3796107" cy="3659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9911040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9911040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54444" r="-263456" b="-1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4308" t="-154444" r="-23077" b="-1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331111" r="-263456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4308" t="-331111" r="-23077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6308063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3422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6308063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t="-74118" r="-413043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64286" t="-74118" r="-177551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83C8162-F030-0730-B2E7-D3576F4F4AEC}"/>
              </a:ext>
            </a:extLst>
          </p:cNvPr>
          <p:cNvSpPr txBox="1"/>
          <p:nvPr/>
        </p:nvSpPr>
        <p:spPr>
          <a:xfrm>
            <a:off x="8218844" y="5908546"/>
            <a:ext cx="23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1: Lageplan des Roboters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12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4.2 </a:t>
            </a:r>
            <a:r>
              <a:rPr lang="en-US" b="0" dirty="0" err="1"/>
              <a:t>Energetische</a:t>
            </a:r>
            <a:r>
              <a:rPr lang="en-US" b="0" dirty="0"/>
              <a:t>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505986247"/>
                  </p:ext>
                </p:extLst>
              </p:nvPr>
            </p:nvGraphicFramePr>
            <p:xfrm>
              <a:off x="406395" y="2150802"/>
              <a:ext cx="8651543" cy="1369695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7789016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862527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>
                              <a:effectLst/>
                            </a:rPr>
                            <a:t>(4.4.1)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+ 2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505986247"/>
                  </p:ext>
                </p:extLst>
              </p:nvPr>
            </p:nvGraphicFramePr>
            <p:xfrm>
              <a:off x="406395" y="2150802"/>
              <a:ext cx="8651543" cy="1369695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7789016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862527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98684" r="-11111" b="-109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>
                              <a:effectLst/>
                            </a:rPr>
                            <a:t>(4.4.1)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201333" r="-11111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278023"/>
                  </p:ext>
                </p:extLst>
              </p:nvPr>
            </p:nvGraphicFramePr>
            <p:xfrm>
              <a:off x="406396" y="38105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278023"/>
                  </p:ext>
                </p:extLst>
              </p:nvPr>
            </p:nvGraphicFramePr>
            <p:xfrm>
              <a:off x="406396" y="38105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000" r="-1456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206557" r="-1456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0014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4.3 Lagrange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932110609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 2. Art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(4.5.3)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(4.5.4)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(4.5.5)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̈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acc>
                                    <m:accPr>
                                      <m:chr m:val="̈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(4.5.6)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̈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acc>
                                    <m:accPr>
                                      <m:chr m:val="̈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932110609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 2. Art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01316" r="-8547" b="-5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98701" r="-8547" b="-4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(4.5.3)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02632" r="-8547" b="-3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(4.5.4)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97403" r="-854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(4.5.5)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03947" r="-8547" b="-1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(4.5.6)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96104" r="-8547" b="-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0613890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 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0613890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345" r="-8863" b="-1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873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90625" r="-8863" b="-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63077840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Props1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1380</Words>
  <Application>Microsoft Office PowerPoint</Application>
  <PresentationFormat>Widescreen</PresentationFormat>
  <Paragraphs>249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Wingdings</vt:lpstr>
      <vt:lpstr>PPT_HHN_16x9_EN_01</vt:lpstr>
      <vt:lpstr>1_PPT_HHN_16x9_EN_01</vt:lpstr>
      <vt:lpstr>ZWEI-GELENK-ROBOTER</vt:lpstr>
      <vt:lpstr>Inhaltsverzeichnis</vt:lpstr>
      <vt:lpstr>1. Aufgabenstellung und Projektziele </vt:lpstr>
      <vt:lpstr>2. Modellannahmen </vt:lpstr>
      <vt:lpstr>3. EINGANGS-, Zustands-, Ausgangssignale, Parameter und Anfangsbedingungen </vt:lpstr>
      <vt:lpstr>3. EINGANGS-, Zustands-, Ausgangssignale, Parameter und Anfangsbedingungen </vt:lpstr>
      <vt:lpstr>4. Modellbildung 4.1 Physikalisches Ersatzschaltbild </vt:lpstr>
      <vt:lpstr>4. Modellbildung 4.2 Energetische Gleichungen</vt:lpstr>
      <vt:lpstr>4. Modellbildung 4.3 Lagrange Gleichungen</vt:lpstr>
      <vt:lpstr>4. Modellbildung 4.3 Lagrange Gleichungen  Bewegungsgleichung</vt:lpstr>
      <vt:lpstr>4. Modellbildung 4.4 Zustandsraummodell</vt:lpstr>
      <vt:lpstr>5. Aufgabe zur Vorabgabe </vt:lpstr>
      <vt:lpstr>5. Aufgabe zur Vorabgabe 5.1 Stationärer Zustand</vt:lpstr>
      <vt:lpstr>5. Aufgabe zur Vorabgabe 5.2 Beweis der Invertierbarkeit der Massenmatrix 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Mattis Ritter</cp:lastModifiedBy>
  <cp:revision>32</cp:revision>
  <dcterms:created xsi:type="dcterms:W3CDTF">2022-04-09T09:06:39Z</dcterms:created>
  <dcterms:modified xsi:type="dcterms:W3CDTF">2022-11-03T11:22:20Z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